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4"/>
  </p:sldMasterIdLst>
  <p:notesMasterIdLst>
    <p:notesMasterId r:id="rId9"/>
  </p:notesMasterIdLst>
  <p:sldIdLst>
    <p:sldId id="271" r:id="rId5"/>
    <p:sldId id="272" r:id="rId6"/>
    <p:sldId id="273" r:id="rId7"/>
    <p:sldId id="274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Nidadavolu, Nagendra (US - Hyderabad)" initials="NN(-H" lastIdx="28" clrIdx="6">
    <p:extLst>
      <p:ext uri="{19B8F6BF-5375-455C-9EA6-DF929625EA0E}">
        <p15:presenceInfo xmlns:p15="http://schemas.microsoft.com/office/powerpoint/2012/main" userId="S-1-5-21-238447276-1040861923-1850952788-561509" providerId="AD"/>
      </p:ext>
    </p:extLst>
  </p:cmAuthor>
  <p:cmAuthor id="1" name="Valladares, Krystelle" initials="VK" lastIdx="40" clrIdx="0">
    <p:extLst>
      <p:ext uri="{19B8F6BF-5375-455C-9EA6-DF929625EA0E}">
        <p15:presenceInfo xmlns:p15="http://schemas.microsoft.com/office/powerpoint/2012/main" userId="S-1-5-21-329068152-1454471165-1417001333-2480060" providerId="AD"/>
      </p:ext>
    </p:extLst>
  </p:cmAuthor>
  <p:cmAuthor id="8" name="Ryback, Laurana" initials="LR" lastIdx="54" clrIdx="7">
    <p:extLst>
      <p:ext uri="{19B8F6BF-5375-455C-9EA6-DF929625EA0E}">
        <p15:presenceInfo xmlns:p15="http://schemas.microsoft.com/office/powerpoint/2012/main" userId="Ryback, Laurana" providerId="None"/>
      </p:ext>
    </p:extLst>
  </p:cmAuthor>
  <p:cmAuthor id="2" name="Kraus, Cicely" initials="KC" lastIdx="14" clrIdx="1">
    <p:extLst>
      <p:ext uri="{19B8F6BF-5375-455C-9EA6-DF929625EA0E}">
        <p15:presenceInfo xmlns:p15="http://schemas.microsoft.com/office/powerpoint/2012/main" userId="S-1-5-21-329068152-1454471165-1417001333-653900" providerId="AD"/>
      </p:ext>
    </p:extLst>
  </p:cmAuthor>
  <p:cmAuthor id="9" name="Laurana Ryback" initials="LR" lastIdx="5" clrIdx="8"/>
  <p:cmAuthor id="3" name="Arora, Puneet" initials="PA" lastIdx="26" clrIdx="2">
    <p:extLst>
      <p:ext uri="{19B8F6BF-5375-455C-9EA6-DF929625EA0E}">
        <p15:presenceInfo xmlns:p15="http://schemas.microsoft.com/office/powerpoint/2012/main" userId="Arora, Puneet" providerId="None"/>
      </p:ext>
    </p:extLst>
  </p:cmAuthor>
  <p:cmAuthor id="10" name="Tirado, Jesse" initials="TJ" lastIdx="0" clrIdx="9">
    <p:extLst>
      <p:ext uri="{19B8F6BF-5375-455C-9EA6-DF929625EA0E}">
        <p15:presenceInfo xmlns:p15="http://schemas.microsoft.com/office/powerpoint/2012/main" userId="S::jtirado@illumina.com::2d68c875-e8a0-4a8c-b47d-13cf301ef723" providerId="AD"/>
      </p:ext>
    </p:extLst>
  </p:cmAuthor>
  <p:cmAuthor id="4" name="Farabaugh, Kristen" initials="KF" lastIdx="109" clrIdx="3">
    <p:extLst>
      <p:ext uri="{19B8F6BF-5375-455C-9EA6-DF929625EA0E}">
        <p15:presenceInfo xmlns:p15="http://schemas.microsoft.com/office/powerpoint/2012/main" userId="Farabaugh, Kristen" providerId="None"/>
      </p:ext>
    </p:extLst>
  </p:cmAuthor>
  <p:cmAuthor id="5" name="Diaz, Victor Manuel" initials="VMD" lastIdx="23" clrIdx="4">
    <p:extLst>
      <p:ext uri="{19B8F6BF-5375-455C-9EA6-DF929625EA0E}">
        <p15:presenceInfo xmlns:p15="http://schemas.microsoft.com/office/powerpoint/2012/main" userId="Diaz, Victor Manuel" providerId="None"/>
      </p:ext>
    </p:extLst>
  </p:cmAuthor>
  <p:cmAuthor id="6" name="Nagendra Nidadavolu" initials="NN" lastIdx="8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FFB441"/>
    <a:srgbClr val="3E7EBE"/>
    <a:srgbClr val="FF9500"/>
    <a:srgbClr val="44546A"/>
    <a:srgbClr val="CED8E8"/>
    <a:srgbClr val="885087"/>
    <a:srgbClr val="CDE1B3"/>
    <a:srgbClr val="E6F0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9D1D5-C6C9-445A-84DE-F0F6FCD64B5D}" v="5" dt="2023-04-01T03:04:04.116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7" autoAdjust="0"/>
    <p:restoredTop sz="93741"/>
  </p:normalViewPr>
  <p:slideViewPr>
    <p:cSldViewPr snapToGrid="0">
      <p:cViewPr varScale="1">
        <p:scale>
          <a:sx n="115" d="100"/>
          <a:sy n="115" d="100"/>
        </p:scale>
        <p:origin x="6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Brooks" userId="MeTdLWbj0g+73n6+CBNpjeO9vBuTwZM4VkDjO7BvvdE=" providerId="None" clId="Web-{6FF9D1D5-C6C9-445A-84DE-F0F6FCD64B5D}"/>
    <pc:docChg chg="modSld">
      <pc:chgData name="Ian Brooks" userId="MeTdLWbj0g+73n6+CBNpjeO9vBuTwZM4VkDjO7BvvdE=" providerId="None" clId="Web-{6FF9D1D5-C6C9-445A-84DE-F0F6FCD64B5D}" dt="2023-04-01T03:03:53.272" v="0" actId="20577"/>
      <pc:docMkLst>
        <pc:docMk/>
      </pc:docMkLst>
      <pc:sldChg chg="modSp">
        <pc:chgData name="Ian Brooks" userId="MeTdLWbj0g+73n6+CBNpjeO9vBuTwZM4VkDjO7BvvdE=" providerId="None" clId="Web-{6FF9D1D5-C6C9-445A-84DE-F0F6FCD64B5D}" dt="2023-04-01T03:03:53.272" v="0" actId="20577"/>
        <pc:sldMkLst>
          <pc:docMk/>
          <pc:sldMk cId="1806540103" sldId="271"/>
        </pc:sldMkLst>
        <pc:spChg chg="mod">
          <ac:chgData name="Ian Brooks" userId="MeTdLWbj0g+73n6+CBNpjeO9vBuTwZM4VkDjO7BvvdE=" providerId="None" clId="Web-{6FF9D1D5-C6C9-445A-84DE-F0F6FCD64B5D}" dt="2023-04-01T03:03:53.272" v="0" actId="20577"/>
          <ac:spMkLst>
            <pc:docMk/>
            <pc:sldMk cId="1806540103" sldId="271"/>
            <ac:spMk id="2" creationId="{3D911DFB-26E8-430B-B3D2-4D99790E6BAE}"/>
          </ac:spMkLst>
        </pc:spChg>
      </pc:sldChg>
    </pc:docChg>
  </pc:docChgLst>
  <pc:docChgLst>
    <pc:chgData name="Ian Brooks" clId="Web-{6FF9D1D5-C6C9-445A-84DE-F0F6FCD64B5D}"/>
    <pc:docChg chg="modSld">
      <pc:chgData name="Ian Brooks" userId="" providerId="" clId="Web-{6FF9D1D5-C6C9-445A-84DE-F0F6FCD64B5D}" dt="2023-04-01T03:04:01.928" v="1" actId="20577"/>
      <pc:docMkLst>
        <pc:docMk/>
      </pc:docMkLst>
      <pc:sldChg chg="modSp">
        <pc:chgData name="Ian Brooks" userId="" providerId="" clId="Web-{6FF9D1D5-C6C9-445A-84DE-F0F6FCD64B5D}" dt="2023-04-01T03:04:01.928" v="1" actId="20577"/>
        <pc:sldMkLst>
          <pc:docMk/>
          <pc:sldMk cId="3074814936" sldId="272"/>
        </pc:sldMkLst>
        <pc:spChg chg="mod">
          <ac:chgData name="Ian Brooks" userId="" providerId="" clId="Web-{6FF9D1D5-C6C9-445A-84DE-F0F6FCD64B5D}" dt="2023-04-01T03:04:01.928" v="1" actId="20577"/>
          <ac:spMkLst>
            <pc:docMk/>
            <pc:sldMk cId="3074814936" sldId="272"/>
            <ac:spMk id="2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C1EE6EF4-A7D5-4930-9BA6-33279233D58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7F62BEBB-760B-4EC6-B671-AE602BF82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9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r>
              <a:rPr lang="en-US"/>
              <a:t>Update</a:t>
            </a:r>
            <a:r>
              <a:rPr lang="en-US" baseline="0"/>
              <a:t> with how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7F62BEBB-760B-4EC6-B671-AE602BF82E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0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FF55BFD-B600-A24E-93BA-3A1C485CD505}"/>
              </a:ext>
            </a:extLst>
          </p:cNvPr>
          <p:cNvSpPr/>
          <p:nvPr userDrawn="1"/>
        </p:nvSpPr>
        <p:spPr bwMode="auto">
          <a:xfrm>
            <a:off x="9495691" y="5591910"/>
            <a:ext cx="668217" cy="1266090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56843D72-780A-4DB4-8F9D-1587E392D2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CEC00DC6-F5F3-4091-A1FE-FE0A33473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l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91A1F35-AAC3-9431-CC21-B11FEF871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5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E883B471-979B-454D-ADF3-01E9555AC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42693BA-A6E9-1CBE-B842-5F61D8126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1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5E933BB5-37AB-4D56-882F-9FFF02864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7C957EE-1C81-2328-0A83-154390350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2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482AD58-FD78-D89E-B45F-7F01D4F0E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57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E19C61F-69CB-439D-B74D-54B25C77E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FA7A1A1-6C67-D6D5-9BAB-E84EC0C44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6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9030966-EAEC-5F16-6E50-6B1E8A5EB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1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EBE1AC1-092A-4071-B15F-99D34918F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26D673-983B-7C8C-6C2D-ED3D41572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6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4CC9C0A-C3B0-41AC-8148-2DC115D42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BE0BCCE-408A-5329-DA1F-BB1D80027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6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914353E-5E64-43C2-A55D-CAA34722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BFACFA-6C6E-FB67-3A5C-7DF195C77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9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F53AD9-5755-F616-6DBD-62DF5581A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7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2803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3480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20225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788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32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E63E2BD5-4633-4101-BC46-EC2A9D39B9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80865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7360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84FA4A3F-2DC7-4E53-9706-445D350C06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46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3DDB9ADC-9DE1-4F0B-AB8B-BF57004601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01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6D036801-51BD-46D6-A33B-88CA7E7ADE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001" y="348273"/>
            <a:ext cx="9773228" cy="96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Today’s Agenda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015" y="1398855"/>
            <a:ext cx="11303031" cy="453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goes here – bullets based on dot in logo</a:t>
            </a:r>
          </a:p>
          <a:p>
            <a:pPr lvl="1"/>
            <a:r>
              <a:rPr lang="en-US"/>
              <a:t>Example of a secondary message in smaller font</a:t>
            </a:r>
          </a:p>
          <a:p>
            <a:pPr lvl="1"/>
            <a:r>
              <a:rPr lang="en-US"/>
              <a:t>Secondary message number two – same size font</a:t>
            </a:r>
          </a:p>
          <a:p>
            <a:pPr lvl="0"/>
            <a:r>
              <a:rPr lang="en-US"/>
              <a:t>Second heading goes here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9EFEEE3-9D53-96DE-ED50-EDA0F28FE94C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660" r:id="rId14"/>
    <p:sldLayoutId id="2147483661" r:id="rId15"/>
    <p:sldLayoutId id="2147483662" r:id="rId16"/>
    <p:sldLayoutId id="2147483663" r:id="rId17"/>
    <p:sldLayoutId id="2147483694" r:id="rId18"/>
    <p:sldLayoutId id="2147483695" r:id="rId19"/>
    <p:sldLayoutId id="2147483696" r:id="rId20"/>
    <p:sldLayoutId id="2147483697" r:id="rId21"/>
    <p:sldLayoutId id="2147483698" r:id="rId2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i="0" kern="500" spc="-51" baseline="0">
          <a:solidFill>
            <a:schemeClr val="tx1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17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34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51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68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878" indent="-342878" algn="l" rtl="0" eaLnBrk="1" fontAlgn="base" hangingPunct="1">
        <a:spcBef>
          <a:spcPts val="900"/>
        </a:spcBef>
        <a:spcAft>
          <a:spcPts val="900"/>
        </a:spcAft>
        <a:buClr>
          <a:srgbClr val="0081C0"/>
        </a:buClr>
        <a:buSzPct val="100000"/>
        <a:buFont typeface="Arial" panose="020B0604020202020204" pitchFamily="34" charset="0"/>
        <a:buChar char="•"/>
        <a:tabLst/>
        <a:defRPr sz="2200" b="1" kern="500" spc="31" baseline="0">
          <a:solidFill>
            <a:schemeClr val="tx1"/>
          </a:solidFill>
          <a:latin typeface="+mj-lt"/>
          <a:ea typeface="+mn-ea"/>
          <a:cs typeface="Arial"/>
        </a:defRPr>
      </a:lvl1pPr>
      <a:lvl2pPr marL="517492" indent="-174614" algn="l" rtl="0" eaLnBrk="1" fontAlgn="base" hangingPunct="1">
        <a:spcBef>
          <a:spcPts val="0"/>
        </a:spcBef>
        <a:spcAft>
          <a:spcPts val="400"/>
        </a:spcAft>
        <a:buClr>
          <a:schemeClr val="tx1"/>
        </a:buClr>
        <a:buFont typeface="ArialMT" charset="0"/>
        <a:buChar char="-"/>
        <a:tabLst/>
        <a:defRPr sz="2000" kern="500" spc="-20" baseline="0">
          <a:solidFill>
            <a:schemeClr val="tx1"/>
          </a:solidFill>
          <a:latin typeface="+mj-lt"/>
          <a:cs typeface="Arial"/>
        </a:defRPr>
      </a:lvl2pPr>
      <a:lvl3pPr marL="1149275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Arial"/>
          <a:cs typeface="Arial"/>
        </a:defRPr>
      </a:lvl3pPr>
      <a:lvl4pPr marL="1606447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Arial" charset="0"/>
        <a:buChar char="–"/>
        <a:defRPr sz="1600">
          <a:solidFill>
            <a:schemeClr val="tx1"/>
          </a:solidFill>
          <a:latin typeface="Arial"/>
          <a:cs typeface="Arial"/>
        </a:defRPr>
      </a:lvl4pPr>
      <a:lvl5pPr marL="2063616" indent="-234935" algn="l" rtl="0" eaLnBrk="1" fontAlgn="base" hangingPunct="1">
        <a:spcBef>
          <a:spcPts val="0"/>
        </a:spcBef>
        <a:spcAft>
          <a:spcPts val="600"/>
        </a:spcAft>
        <a:buClr>
          <a:srgbClr val="535353"/>
        </a:buClr>
        <a:buFont typeface="Arial" charset="0"/>
        <a:buChar char="-"/>
        <a:defRPr sz="1600">
          <a:solidFill>
            <a:schemeClr val="tx1"/>
          </a:solidFill>
          <a:latin typeface="Arial"/>
          <a:cs typeface="Arial"/>
        </a:defRPr>
      </a:lvl5pPr>
      <a:lvl6pPr marL="2520788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6pPr>
      <a:lvl7pPr marL="297795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7pPr>
      <a:lvl8pPr marL="343512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8pPr>
      <a:lvl9pPr marL="3892297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06">
          <p15:clr>
            <a:srgbClr val="F26B43"/>
          </p15:clr>
        </p15:guide>
        <p15:guide id="4" pos="5546">
          <p15:clr>
            <a:srgbClr val="F26B43"/>
          </p15:clr>
        </p15:guide>
        <p15:guide id="5" orient="horz" pos="281">
          <p15:clr>
            <a:srgbClr val="F26B43"/>
          </p15:clr>
        </p15:guide>
        <p15:guide id="6" orient="horz" pos="30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1DFB-26E8-430B-B3D2-4D99790E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/>
              <a:t> Adoption</a:t>
            </a:r>
          </a:p>
        </p:txBody>
      </p:sp>
    </p:spTree>
    <p:extLst>
      <p:ext uri="{BB962C8B-B14F-4D97-AF65-F5344CB8AC3E}">
        <p14:creationId xmlns:p14="http://schemas.microsoft.com/office/powerpoint/2010/main" val="1806540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/>
              <a:t>Adoption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AD40D-8D54-4DE9-BC35-81EE8CC62425}"/>
              </a:ext>
            </a:extLst>
          </p:cNvPr>
          <p:cNvSpPr txBox="1"/>
          <p:nvPr/>
        </p:nvSpPr>
        <p:spPr>
          <a:xfrm>
            <a:off x="601240" y="4585746"/>
            <a:ext cx="955682" cy="377026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r>
              <a:rPr lang="en-US" sz="2000" b="1" kern="600" spc="31">
                <a:solidFill>
                  <a:srgbClr val="616161"/>
                </a:solidFill>
                <a:latin typeface="Arial" pitchFamily="34" charset="0"/>
                <a:cs typeface="Arial"/>
              </a:rPr>
              <a:t>HOW</a:t>
            </a: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6296D399-F7B2-48FE-9FEB-0A9B4A61CA71}"/>
              </a:ext>
            </a:extLst>
          </p:cNvPr>
          <p:cNvSpPr/>
          <p:nvPr/>
        </p:nvSpPr>
        <p:spPr>
          <a:xfrm>
            <a:off x="547300" y="1545327"/>
            <a:ext cx="154285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algn="l" defTabSz="612502"/>
            <a:endParaRPr lang="en-US" sz="1000" kern="0">
              <a:solidFill>
                <a:prstClr val="whit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EA732D-1661-4549-8BBB-420ECDB7CDD7}"/>
              </a:ext>
            </a:extLst>
          </p:cNvPr>
          <p:cNvSpPr txBox="1"/>
          <p:nvPr/>
        </p:nvSpPr>
        <p:spPr>
          <a:xfrm>
            <a:off x="547300" y="1057845"/>
            <a:ext cx="982651" cy="469359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342900" indent="-342900" fontAlgn="base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</a:pPr>
            <a:r>
              <a:rPr lang="en-US" sz="2000" b="1" kern="600" spc="31">
                <a:solidFill>
                  <a:srgbClr val="616161"/>
                </a:solidFill>
                <a:latin typeface="Arial" pitchFamily="34" charset="0"/>
                <a:cs typeface="Arial"/>
              </a:rPr>
              <a:t>WHAT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BB2DE5-93DC-4FEC-8106-BE91E77D437D}"/>
              </a:ext>
            </a:extLst>
          </p:cNvPr>
          <p:cNvSpPr txBox="1"/>
          <p:nvPr/>
        </p:nvSpPr>
        <p:spPr>
          <a:xfrm>
            <a:off x="642174" y="2830436"/>
            <a:ext cx="887777" cy="377026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algn="l"/>
            <a:r>
              <a:rPr lang="en-US" sz="2000" b="1" kern="600" spc="31">
                <a:solidFill>
                  <a:srgbClr val="616161"/>
                </a:solidFill>
                <a:latin typeface="Arial" pitchFamily="34" charset="0"/>
                <a:cs typeface="Arial"/>
              </a:rPr>
              <a:t>WHO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291B1-8F96-427F-A482-33B1798D7AB5}"/>
              </a:ext>
            </a:extLst>
          </p:cNvPr>
          <p:cNvSpPr txBox="1"/>
          <p:nvPr/>
        </p:nvSpPr>
        <p:spPr>
          <a:xfrm>
            <a:off x="574269" y="1644660"/>
            <a:ext cx="9784382" cy="1029513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</a:pPr>
            <a:r>
              <a:rPr lang="en-US" sz="1600" kern="600" spc="31" dirty="0">
                <a:solidFill>
                  <a:srgbClr val="616161"/>
                </a:solidFill>
                <a:latin typeface="Arial" pitchFamily="34" charset="0"/>
                <a:cs typeface="Arial"/>
              </a:rPr>
              <a:t>Adoption metrics provide post implementation tracking benefit realization and measurement of transition effectiveness. These measurements aid in making the change part of the organizational "way of doing business".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A59D6E-DAEC-4DEA-BC8B-136BBCA2E04B}"/>
              </a:ext>
            </a:extLst>
          </p:cNvPr>
          <p:cNvSpPr txBox="1"/>
          <p:nvPr/>
        </p:nvSpPr>
        <p:spPr>
          <a:xfrm>
            <a:off x="574269" y="3352428"/>
            <a:ext cx="9774662" cy="1111586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</a:pPr>
            <a:r>
              <a:rPr lang="en-US" sz="1600" kern="600" spc="31" dirty="0">
                <a:solidFill>
                  <a:srgbClr val="616161"/>
                </a:solidFill>
                <a:latin typeface="Arial" pitchFamily="34" charset="0"/>
                <a:cs typeface="Arial"/>
              </a:rPr>
              <a:t>Adoption metrics are gathered from the business SME’s, technology team, and change management to measure progress. </a:t>
            </a: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</a:pPr>
            <a:r>
              <a:rPr lang="en-US" sz="1600" kern="600" spc="31" dirty="0">
                <a:solidFill>
                  <a:srgbClr val="616161"/>
                </a:solidFill>
                <a:latin typeface="Arial" pitchFamily="34" charset="0"/>
                <a:cs typeface="Arial"/>
              </a:rPr>
              <a:t>User experience survey is administered and monitored by Change Management.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28B0A3-0335-4723-901B-AAF71757FE4C}"/>
              </a:ext>
            </a:extLst>
          </p:cNvPr>
          <p:cNvSpPr txBox="1"/>
          <p:nvPr/>
        </p:nvSpPr>
        <p:spPr>
          <a:xfrm>
            <a:off x="514541" y="8006777"/>
            <a:ext cx="12021247" cy="530915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algn="l"/>
            <a:r>
              <a:rPr lang="en-US" sz="1000"/>
              <a:t>Adoption metrics are captured through two vehicles: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/>
              <a:t>Adoption Metric Scorecard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/>
              <a:t>User Experience Survey</a:t>
            </a:r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6296D399-F7B2-48FE-9FEB-0A9B4A61CA71}"/>
              </a:ext>
            </a:extLst>
          </p:cNvPr>
          <p:cNvSpPr/>
          <p:nvPr/>
        </p:nvSpPr>
        <p:spPr>
          <a:xfrm>
            <a:off x="547299" y="3238990"/>
            <a:ext cx="154285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algn="l" defTabSz="612502"/>
            <a:endParaRPr lang="en-US" sz="1000" kern="0">
              <a:solidFill>
                <a:prstClr val="white"/>
              </a:solidFill>
            </a:endParaRPr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6296D399-F7B2-48FE-9FEB-0A9B4A61CA71}"/>
              </a:ext>
            </a:extLst>
          </p:cNvPr>
          <p:cNvSpPr/>
          <p:nvPr/>
        </p:nvSpPr>
        <p:spPr>
          <a:xfrm>
            <a:off x="574269" y="4957997"/>
            <a:ext cx="154285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algn="l" defTabSz="612502"/>
            <a:endParaRPr lang="en-US" sz="1000" kern="0">
              <a:solidFill>
                <a:prstClr val="white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944" y="276501"/>
            <a:ext cx="2379146" cy="4522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F934EC-6A15-4B34-8A95-68839077C75F}"/>
              </a:ext>
            </a:extLst>
          </p:cNvPr>
          <p:cNvSpPr txBox="1"/>
          <p:nvPr/>
        </p:nvSpPr>
        <p:spPr>
          <a:xfrm>
            <a:off x="574268" y="5034083"/>
            <a:ext cx="6017214" cy="1227003"/>
          </a:xfrm>
          <a:prstGeom prst="rect">
            <a:avLst/>
          </a:prstGeom>
          <a:noFill/>
        </p:spPr>
        <p:txBody>
          <a:bodyPr wrap="square" lIns="68580" tIns="34290" rIns="68580" bIns="34290" numCol="1" rtlCol="0" anchor="t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</a:pPr>
            <a:r>
              <a:rPr lang="en-US" sz="1600" kern="600" spc="31">
                <a:solidFill>
                  <a:srgbClr val="616161"/>
                </a:solidFill>
                <a:latin typeface="Arial"/>
                <a:cs typeface="Arial"/>
              </a:rPr>
              <a:t>Adoption metrics are captured via two vehicles:</a:t>
            </a:r>
          </a:p>
          <a:p>
            <a:pPr marL="285750" indent="-285750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  <a:buFont typeface="Arial"/>
              <a:buChar char="•"/>
            </a:pPr>
            <a:r>
              <a:rPr lang="en-US" sz="1600" kern="600" spc="31">
                <a:solidFill>
                  <a:srgbClr val="616161"/>
                </a:solidFill>
                <a:cs typeface="Arial"/>
              </a:rPr>
              <a:t>Adoption Metric Scorecard</a:t>
            </a:r>
          </a:p>
          <a:p>
            <a:pPr marL="285750" indent="-285750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  <a:buFont typeface="Arial"/>
              <a:buChar char="•"/>
            </a:pPr>
            <a:r>
              <a:rPr lang="en-US" sz="1600" kern="600" spc="31">
                <a:solidFill>
                  <a:srgbClr val="616161"/>
                </a:solidFill>
                <a:cs typeface="Arial"/>
              </a:rPr>
              <a:t>User Experience Survey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F33640-A60E-3644-9BA3-C72E0994DAFA}"/>
              </a:ext>
            </a:extLst>
          </p:cNvPr>
          <p:cNvSpPr/>
          <p:nvPr/>
        </p:nvSpPr>
        <p:spPr>
          <a:xfrm>
            <a:off x="8179221" y="158380"/>
            <a:ext cx="451869" cy="8080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814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E8459A-D691-4715-A53A-8DC95E8E194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numCol="1"/>
          <a:lstStyle/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000" dirty="0">
                <a:latin typeface="Arial" pitchFamily="34" charset="0"/>
              </a:rPr>
              <a:t>Purpose: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Arial" pitchFamily="34" charset="0"/>
              </a:rPr>
              <a:t>To develop a consistent way to collect, track and analyze end user perceptions of the Project deployment and it’s execution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sz="2000" b="0" dirty="0">
              <a:latin typeface="Arial" pitchFamily="34" charset="0"/>
            </a:endParaRP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000" dirty="0">
                <a:latin typeface="Arial" pitchFamily="34" charset="0"/>
              </a:rPr>
              <a:t>Deployment Approach: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Arial" pitchFamily="34" charset="0"/>
              </a:rPr>
              <a:t>Easy to complete tool and format (e.g. survey monkey)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Arial" pitchFamily="34" charset="0"/>
              </a:rPr>
              <a:t>Sample/Diverse audience groups of known users to better analyze the data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Arial" pitchFamily="34" charset="0"/>
              </a:rPr>
              <a:t>Track ongoing responses and report to the Project Team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Arial" pitchFamily="34" charset="0"/>
              </a:rPr>
              <a:t>Questions leveraged during/post deployment to increase reliability 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sz="2000" b="0" dirty="0">
              <a:latin typeface="Arial" pitchFamily="34" charset="0"/>
            </a:endParaRPr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User Experience Survey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944" y="276501"/>
            <a:ext cx="2379146" cy="45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0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E8459A-D691-4715-A53A-8DC95E8E19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6033" y="1326729"/>
            <a:ext cx="11303000" cy="5026740"/>
          </a:xfrm>
        </p:spPr>
        <p:txBody>
          <a:bodyPr numCol="1"/>
          <a:lstStyle/>
          <a:p>
            <a:pPr marL="342900" indent="-342900">
              <a:buFont typeface="Wingdings" pitchFamily="2" charset="2"/>
              <a:buNone/>
            </a:pPr>
            <a:r>
              <a:rPr lang="en-US" sz="1800" dirty="0">
                <a:latin typeface="Arial" pitchFamily="34" charset="0"/>
              </a:rPr>
              <a:t>The survey is comprised of statements that fit into 4 key categories:</a:t>
            </a:r>
          </a:p>
          <a:p>
            <a:pPr marL="342900" indent="-342900">
              <a:buFont typeface="Wingdings" pitchFamily="2" charset="2"/>
              <a:buNone/>
            </a:pPr>
            <a:endParaRPr lang="en-US" sz="1200" b="0" dirty="0">
              <a:solidFill>
                <a:schemeClr val="bg2"/>
              </a:solidFill>
              <a:latin typeface="Arial" pitchFamily="34" charset="0"/>
            </a:endParaRPr>
          </a:p>
          <a:p>
            <a:pPr marL="742950" lvl="1" indent="-285750"/>
            <a:r>
              <a:rPr lang="en-US" sz="1600" b="1" dirty="0">
                <a:latin typeface="Arial" pitchFamily="34" charset="0"/>
              </a:rPr>
              <a:t>Usability</a:t>
            </a:r>
            <a:r>
              <a:rPr lang="en-US" sz="1600" dirty="0">
                <a:latin typeface="Arial" pitchFamily="34" charset="0"/>
              </a:rPr>
              <a:t> – Do end users understand how to use the system or process?</a:t>
            </a:r>
          </a:p>
          <a:p>
            <a:pPr marL="1143000" lvl="2"/>
            <a:r>
              <a:rPr lang="en-US" sz="1400" dirty="0">
                <a:latin typeface="Arial" pitchFamily="34" charset="0"/>
              </a:rPr>
              <a:t>End users will know how to navigate the system; however, there will be confusion as to how the system interacts with legacy systems some employees are asked to use</a:t>
            </a:r>
          </a:p>
          <a:p>
            <a:pPr marL="1143000" lvl="2"/>
            <a:r>
              <a:rPr lang="en-US" sz="1400" dirty="0">
                <a:latin typeface="Arial" pitchFamily="34" charset="0"/>
              </a:rPr>
              <a:t>Some end users will not know how Policy is incorporated into the tool; there will be frustration with its application</a:t>
            </a:r>
          </a:p>
          <a:p>
            <a:pPr marL="1143000" lvl="2">
              <a:buFont typeface="Wingdings" pitchFamily="2" charset="2"/>
              <a:buNone/>
            </a:pPr>
            <a:endParaRPr lang="en-US" sz="1400" dirty="0">
              <a:latin typeface="Arial" pitchFamily="34" charset="0"/>
            </a:endParaRPr>
          </a:p>
          <a:p>
            <a:pPr marL="742950" lvl="1" indent="-285750"/>
            <a:r>
              <a:rPr lang="en-US" sz="1600" b="1" dirty="0">
                <a:latin typeface="Arial" pitchFamily="34" charset="0"/>
              </a:rPr>
              <a:t>Support</a:t>
            </a:r>
            <a:r>
              <a:rPr lang="en-US" sz="1600" dirty="0">
                <a:latin typeface="Arial" pitchFamily="34" charset="0"/>
              </a:rPr>
              <a:t> – Do end users receive the help they need?</a:t>
            </a:r>
          </a:p>
          <a:p>
            <a:pPr marL="1143000" lvl="2"/>
            <a:r>
              <a:rPr lang="en-US" sz="1400" dirty="0">
                <a:latin typeface="Arial" pitchFamily="34" charset="0"/>
              </a:rPr>
              <a:t>End users will know and be able to access the support they need for the system &amp; process</a:t>
            </a:r>
          </a:p>
          <a:p>
            <a:pPr lvl="1" indent="0">
              <a:buNone/>
            </a:pPr>
            <a:endParaRPr lang="en-US" sz="1600" dirty="0">
              <a:latin typeface="Arial" pitchFamily="34" charset="0"/>
            </a:endParaRPr>
          </a:p>
          <a:p>
            <a:pPr marL="742950" lvl="1" indent="-285750"/>
            <a:r>
              <a:rPr lang="en-US" sz="1600" b="1" dirty="0">
                <a:latin typeface="Arial" pitchFamily="34" charset="0"/>
              </a:rPr>
              <a:t>Image</a:t>
            </a:r>
            <a:r>
              <a:rPr lang="en-US" sz="1600" dirty="0">
                <a:latin typeface="Arial" pitchFamily="34" charset="0"/>
              </a:rPr>
              <a:t> – What are end users saying about the change?</a:t>
            </a:r>
          </a:p>
          <a:p>
            <a:pPr marL="1143000" lvl="2"/>
            <a:r>
              <a:rPr lang="en-US" sz="1400" dirty="0">
                <a:latin typeface="Arial" pitchFamily="34" charset="0"/>
              </a:rPr>
              <a:t>There will be a correlation between the image of the change and usability</a:t>
            </a:r>
          </a:p>
          <a:p>
            <a:pPr marL="914415" lvl="2" indent="0">
              <a:buNone/>
            </a:pPr>
            <a:endParaRPr lang="en-US" dirty="0">
              <a:latin typeface="Arial" pitchFamily="34" charset="0"/>
            </a:endParaRPr>
          </a:p>
          <a:p>
            <a:pPr marL="742950" lvl="1" indent="-285750"/>
            <a:r>
              <a:rPr lang="en-US" sz="1600" b="1" dirty="0">
                <a:latin typeface="Arial" pitchFamily="34" charset="0"/>
              </a:rPr>
              <a:t>Improvement</a:t>
            </a:r>
            <a:r>
              <a:rPr lang="en-US" sz="1600" dirty="0">
                <a:latin typeface="Arial" pitchFamily="34" charset="0"/>
              </a:rPr>
              <a:t> – Are end users noticing improvements?</a:t>
            </a:r>
          </a:p>
          <a:p>
            <a:pPr marL="1143000" lvl="2"/>
            <a:r>
              <a:rPr lang="en-US" sz="1400" dirty="0">
                <a:latin typeface="Arial" pitchFamily="34" charset="0"/>
              </a:rPr>
              <a:t>End users may notice some improvements, but will inquire about others</a:t>
            </a: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sz="2000" b="0" dirty="0">
              <a:latin typeface="Arial" pitchFamily="34" charset="0"/>
            </a:endParaRPr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User Experience Survey Definition of Categories &amp; Hypothesis</a:t>
            </a:r>
          </a:p>
        </p:txBody>
      </p:sp>
    </p:spTree>
    <p:extLst>
      <p:ext uri="{BB962C8B-B14F-4D97-AF65-F5344CB8AC3E}">
        <p14:creationId xmlns:p14="http://schemas.microsoft.com/office/powerpoint/2010/main" val="7537096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BER" val="1"/>
  <p:tag name="TEXTBOX" val="Text"/>
  <p:tag name="ARTICULATE_PROJECT_OPEN" val="0"/>
  <p:tag name="ARTICULATE_SLIDE_COUNT" val="20"/>
</p:tagLst>
</file>

<file path=ppt/theme/theme1.xml><?xml version="1.0" encoding="utf-8"?>
<a:theme xmlns:a="http://schemas.openxmlformats.org/drawingml/2006/main" name="4_Illumina_Template_Forensics_CONFIDENTIAL">
  <a:themeElements>
    <a:clrScheme name="DCP Colors">
      <a:dk1>
        <a:srgbClr val="1A1818"/>
      </a:dk1>
      <a:lt1>
        <a:srgbClr val="FFFFFF"/>
      </a:lt1>
      <a:dk2>
        <a:srgbClr val="616161"/>
      </a:dk2>
      <a:lt2>
        <a:srgbClr val="BBBBBB"/>
      </a:lt2>
      <a:accent1>
        <a:srgbClr val="FFB341"/>
      </a:accent1>
      <a:accent2>
        <a:srgbClr val="885087"/>
      </a:accent2>
      <a:accent3>
        <a:srgbClr val="3E7EBE"/>
      </a:accent3>
      <a:accent4>
        <a:srgbClr val="81AF45"/>
      </a:accent4>
      <a:accent5>
        <a:srgbClr val="C5246E"/>
      </a:accent5>
      <a:accent6>
        <a:srgbClr val="2EB9C0"/>
      </a:accent6>
      <a:hlink>
        <a:srgbClr val="4B9BEC"/>
      </a:hlink>
      <a:folHlink>
        <a:srgbClr val="326CA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tx2"/>
          </a:solidFill>
          <a:headEnd type="non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llumina_Template_Corporate_INTERNAL_WIDE [Read-Only]" id="{7D620918-372C-4E84-8BEB-AE57616EF99B}" vid="{864B5FC3-A614-4998-B45E-8160E2E7D5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D37CA9C0D1194D90B478B6F6277E2B" ma:contentTypeVersion="10" ma:contentTypeDescription="Create a new document." ma:contentTypeScope="" ma:versionID="8c268b238180180661fa2cc40bd8e518">
  <xsd:schema xmlns:xsd="http://www.w3.org/2001/XMLSchema" xmlns:xs="http://www.w3.org/2001/XMLSchema" xmlns:p="http://schemas.microsoft.com/office/2006/metadata/properties" xmlns:ns2="2f672d84-604b-4e28-a93b-f1aaed252877" xmlns:ns3="590527db-7cac-486e-957a-ae16b5a384c5" targetNamespace="http://schemas.microsoft.com/office/2006/metadata/properties" ma:root="true" ma:fieldsID="d52745c9f9ef7b0e2865bc07b09435c5" ns2:_="" ns3:_="">
    <xsd:import namespace="2f672d84-604b-4e28-a93b-f1aaed252877"/>
    <xsd:import namespace="590527db-7cac-486e-957a-ae16b5a384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72d84-604b-4e28-a93b-f1aaed2528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527db-7cac-486e-957a-ae16b5a384c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934199-67F3-4765-A32F-7AEDCCE75745}">
  <ds:schemaRefs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590527db-7cac-486e-957a-ae16b5a384c5"/>
    <ds:schemaRef ds:uri="http://schemas.openxmlformats.org/package/2006/metadata/core-properties"/>
    <ds:schemaRef ds:uri="2f672d84-604b-4e28-a93b-f1aaed252877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660D645-BE86-4210-9AC9-E3326D2F47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6200D5-B0A5-49EB-8A25-385244E922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672d84-604b-4e28-a93b-f1aaed252877"/>
    <ds:schemaRef ds:uri="590527db-7cac-486e-957a-ae16b5a384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11491</TotalTime>
  <Words>337</Words>
  <Application>Microsoft Office PowerPoint</Application>
  <PresentationFormat>Widescreen</PresentationFormat>
  <Paragraphs>40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4_Illumina_Template_Forensics_CONFIDENTIAL</vt:lpstr>
      <vt:lpstr> Adoption</vt:lpstr>
      <vt:lpstr>Adoption</vt:lpstr>
      <vt:lpstr>User Experience Survey Approach</vt:lpstr>
      <vt:lpstr>User Experience Survey Definition of Categories &amp; Hypothesis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Arora, Puneet</dc:creator>
  <cp:lastModifiedBy>Ian Brooks</cp:lastModifiedBy>
  <cp:revision>586</cp:revision>
  <dcterms:created xsi:type="dcterms:W3CDTF">2017-04-17T06:01:51Z</dcterms:created>
  <dcterms:modified xsi:type="dcterms:W3CDTF">2023-04-01T03:04:13Z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1F334392-A16C-47C5-A80B-1067F37BE2DE</vt:lpwstr>
  </property>
  <property fmtid="{D5CDD505-2E9C-101B-9397-08002B2CF9AE}" pid="3" name="ArticulatePath">
    <vt:lpwstr>Change Champion R2_ Session 1 v0.2</vt:lpwstr>
  </property>
  <property fmtid="{D5CDD505-2E9C-101B-9397-08002B2CF9AE}" pid="4" name="_NewReviewCycle">
    <vt:lpwstr/>
  </property>
  <property fmtid="{D5CDD505-2E9C-101B-9397-08002B2CF9AE}" pid="5" name="ContentTypeId">
    <vt:lpwstr>0x0101008ED37CA9C0D1194D90B478B6F6277E2B</vt:lpwstr>
  </property>
</Properties>
</file>