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4"/>
  </p:sldMasterIdLst>
  <p:notesMasterIdLst>
    <p:notesMasterId r:id="rId10"/>
  </p:notesMasterIdLst>
  <p:sldIdLst>
    <p:sldId id="271" r:id="rId5"/>
    <p:sldId id="7575" r:id="rId6"/>
    <p:sldId id="7576" r:id="rId7"/>
    <p:sldId id="7578" r:id="rId8"/>
    <p:sldId id="7577" r:id="rId9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Nidadavolu, Nagendra (US - Hyderabad)" initials="NN(-H" lastIdx="28" clrIdx="6">
    <p:extLst>
      <p:ext uri="{19B8F6BF-5375-455C-9EA6-DF929625EA0E}">
        <p15:presenceInfo xmlns:p15="http://schemas.microsoft.com/office/powerpoint/2012/main" userId="S-1-5-21-238447276-1040861923-1850952788-561509" providerId="AD"/>
      </p:ext>
    </p:extLst>
  </p:cmAuthor>
  <p:cmAuthor id="1" name="Valladares, Krystelle" initials="VK" lastIdx="40" clrIdx="0">
    <p:extLst>
      <p:ext uri="{19B8F6BF-5375-455C-9EA6-DF929625EA0E}">
        <p15:presenceInfo xmlns:p15="http://schemas.microsoft.com/office/powerpoint/2012/main" userId="S-1-5-21-329068152-1454471165-1417001333-2480060" providerId="AD"/>
      </p:ext>
    </p:extLst>
  </p:cmAuthor>
  <p:cmAuthor id="8" name="Ryback, Laurana" initials="LR" lastIdx="54" clrIdx="7">
    <p:extLst>
      <p:ext uri="{19B8F6BF-5375-455C-9EA6-DF929625EA0E}">
        <p15:presenceInfo xmlns:p15="http://schemas.microsoft.com/office/powerpoint/2012/main" userId="Ryback, Laurana" providerId="None"/>
      </p:ext>
    </p:extLst>
  </p:cmAuthor>
  <p:cmAuthor id="2" name="Kraus, Cicely" initials="KC" lastIdx="14" clrIdx="1">
    <p:extLst>
      <p:ext uri="{19B8F6BF-5375-455C-9EA6-DF929625EA0E}">
        <p15:presenceInfo xmlns:p15="http://schemas.microsoft.com/office/powerpoint/2012/main" userId="S-1-5-21-329068152-1454471165-1417001333-653900" providerId="AD"/>
      </p:ext>
    </p:extLst>
  </p:cmAuthor>
  <p:cmAuthor id="9" name="Laurana Ryback" initials="LR" lastIdx="5" clrIdx="8"/>
  <p:cmAuthor id="3" name="Arora, Puneet" initials="PA" lastIdx="26" clrIdx="2">
    <p:extLst>
      <p:ext uri="{19B8F6BF-5375-455C-9EA6-DF929625EA0E}">
        <p15:presenceInfo xmlns:p15="http://schemas.microsoft.com/office/powerpoint/2012/main" userId="Arora, Puneet" providerId="None"/>
      </p:ext>
    </p:extLst>
  </p:cmAuthor>
  <p:cmAuthor id="10" name="Tirado, Jesse" initials="TJ" lastIdx="0" clrIdx="9">
    <p:extLst>
      <p:ext uri="{19B8F6BF-5375-455C-9EA6-DF929625EA0E}">
        <p15:presenceInfo xmlns:p15="http://schemas.microsoft.com/office/powerpoint/2012/main" userId="S::jtirado@illumina.com::2d68c875-e8a0-4a8c-b47d-13cf301ef723" providerId="AD"/>
      </p:ext>
    </p:extLst>
  </p:cmAuthor>
  <p:cmAuthor id="4" name="Farabaugh, Kristen" initials="KF" lastIdx="109" clrIdx="3">
    <p:extLst>
      <p:ext uri="{19B8F6BF-5375-455C-9EA6-DF929625EA0E}">
        <p15:presenceInfo xmlns:p15="http://schemas.microsoft.com/office/powerpoint/2012/main" userId="Farabaugh, Kristen" providerId="None"/>
      </p:ext>
    </p:extLst>
  </p:cmAuthor>
  <p:cmAuthor id="5" name="Diaz, Victor Manuel" initials="VMD" lastIdx="23" clrIdx="4">
    <p:extLst>
      <p:ext uri="{19B8F6BF-5375-455C-9EA6-DF929625EA0E}">
        <p15:presenceInfo xmlns:p15="http://schemas.microsoft.com/office/powerpoint/2012/main" userId="Diaz, Victor Manuel" providerId="None"/>
      </p:ext>
    </p:extLst>
  </p:cmAuthor>
  <p:cmAuthor id="6" name="Nagendra Nidadavolu" initials="NN" lastIdx="8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161"/>
    <a:srgbClr val="FFB441"/>
    <a:srgbClr val="3E7EBE"/>
    <a:srgbClr val="FF9500"/>
    <a:srgbClr val="44546A"/>
    <a:srgbClr val="CED8E8"/>
    <a:srgbClr val="885087"/>
    <a:srgbClr val="CDE1B3"/>
    <a:srgbClr val="E6F0D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E6EF4-A7D5-4930-9BA6-33279233D58E}" type="datetimeFigureOut">
              <a:rPr lang="en-US" smtClean="0"/>
              <a:t>3/26/23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BEBB-760B-4EC6-B671-AE602BF82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9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7F62BEBB-760B-4EC6-B671-AE602BF82E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69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62BEBB-760B-4EC6-B671-AE602BF82E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83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ansition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FF55BFD-B600-A24E-93BA-3A1C485CD505}"/>
              </a:ext>
            </a:extLst>
          </p:cNvPr>
          <p:cNvSpPr/>
          <p:nvPr userDrawn="1"/>
        </p:nvSpPr>
        <p:spPr bwMode="auto">
          <a:xfrm>
            <a:off x="9495691" y="5591910"/>
            <a:ext cx="668217" cy="1266090"/>
          </a:xfrm>
          <a:prstGeom prst="rect">
            <a:avLst/>
          </a:prstGeom>
          <a:solidFill>
            <a:schemeClr val="bg1">
              <a:alpha val="71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56843D72-780A-4DB4-8F9D-1587E392D2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CEC00DC6-F5F3-4091-A1FE-FE0A334737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l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E91A1F35-AAC3-9431-CC21-B11FEF8719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2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E883B471-979B-454D-ADF3-01E9555ACB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42693BA-A6E9-1CBE-B842-5F61D81264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2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5E933BB5-37AB-4D56-882F-9FFF02864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7C957EE-1C81-2328-0A83-1543903500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9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688E7CA1-4E24-46C4-BC20-A6678C206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482AD58-FD78-D89E-B45F-7F01D4F0E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3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3E19C61F-69CB-439D-B74D-54B25C77E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FA7A1A1-6C67-D6D5-9BAB-E84EC0C446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11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179A8C0C-8846-42E0-A06B-831C19FE8A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9030966-EAEC-5F16-6E50-6B1E8A5EB3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81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EBE1AC1-092A-4071-B15F-99D34918F2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726D673-983B-7C8C-6C2D-ED3D415727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141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34CC9C0A-C3B0-41AC-8148-2DC115D428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BE0BCCE-408A-5329-DA1F-BB1D800272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50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914353E-5E64-43C2-A55D-CAA347220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7BFACFA-6C6E-FB67-3A5C-7DF195C778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0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CE307D4F-5063-4681-A5C2-4F03459FA6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BF53AD9-5755-F616-6DBD-62DF5581A1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37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2B092E29-ABDB-4B42-A104-27F05A5AAD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6429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11A057C3-02FF-4938-89B0-FF94B79D43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0788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084328"/>
            <a:ext cx="5429928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081454"/>
            <a:ext cx="5412993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92490C2A-5184-470C-A5F9-E2EAD7F295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6932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Sub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7781" y="6460623"/>
            <a:ext cx="431079" cy="26596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800">
                <a:gradFill>
                  <a:gsLst>
                    <a:gs pos="7258">
                      <a:schemeClr val="accent2"/>
                    </a:gs>
                    <a:gs pos="19000">
                      <a:schemeClr val="accent2"/>
                    </a:gs>
                  </a:gsLst>
                  <a:lin ang="5400000" scaled="1"/>
                </a:gra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06401" y="433453"/>
            <a:ext cx="11379200" cy="450152"/>
          </a:xfrm>
        </p:spPr>
        <p:txBody>
          <a:bodyPr vert="horz" wrap="square" lIns="0" tIns="0" rIns="0" bIns="0" rtlCol="0">
            <a:noAutofit/>
          </a:bodyPr>
          <a:lstStyle>
            <a:lvl1pPr marL="380990" indent="-380990">
              <a:buFont typeface="Arial" panose="020B0604020202020204" pitchFamily="34" charset="0"/>
              <a:buNone/>
              <a:defRPr lang="en-US" sz="3200" b="0" kern="0" spc="-93" baseline="0" dirty="0">
                <a:gradFill>
                  <a:gsLst>
                    <a:gs pos="2419">
                      <a:schemeClr val="accent2"/>
                    </a:gs>
                    <a:gs pos="7000">
                      <a:schemeClr val="accent2"/>
                    </a:gs>
                  </a:gsLst>
                  <a:lin ang="5400000" scaled="1"/>
                </a:gra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lvl="0" indent="0" algn="l" defTabSz="121917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0072C8"/>
              </a:buClr>
              <a:buSzPct val="110000"/>
              <a:buFont typeface="Arial" panose="020B0604020202020204" pitchFamily="34" charset="0"/>
              <a:buNone/>
            </a:pPr>
            <a:r>
              <a:rPr lang="en-US"/>
              <a:t>Insert slide title here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17051" y="1028283"/>
            <a:ext cx="11365535" cy="227755"/>
          </a:xfrm>
        </p:spPr>
        <p:txBody>
          <a:bodyPr tIns="0"/>
          <a:lstStyle>
            <a:lvl1pPr marL="0" indent="0">
              <a:buNone/>
              <a:defRPr lang="en-US" sz="1467" kern="1200" spc="53" baseline="0" dirty="0" smtClean="0">
                <a:gradFill>
                  <a:gsLst>
                    <a:gs pos="2419">
                      <a:schemeClr val="bg1">
                        <a:lumMod val="50000"/>
                      </a:schemeClr>
                    </a:gs>
                    <a:gs pos="8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710" indent="0">
              <a:buNone/>
              <a:defRPr/>
            </a:lvl2pPr>
            <a:lvl3pPr marL="431789" indent="0">
              <a:buNone/>
              <a:defRPr/>
            </a:lvl3pPr>
            <a:lvl4pPr marL="609585" indent="0">
              <a:buNone/>
              <a:defRPr/>
            </a:lvl4pPr>
            <a:lvl5pPr marL="791614" indent="0">
              <a:buNone/>
              <a:defRPr/>
            </a:lvl5pPr>
          </a:lstStyle>
          <a:p>
            <a:pPr marL="0" lvl="0" indent="0" algn="l" defTabSz="121917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891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001" y="348273"/>
            <a:ext cx="9773228" cy="96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Today’s Agenda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015" y="1398855"/>
            <a:ext cx="11303031" cy="4539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Heading goes here – bullets based on dot in logo</a:t>
            </a:r>
          </a:p>
          <a:p>
            <a:pPr lvl="1"/>
            <a:r>
              <a:rPr lang="en-US"/>
              <a:t>Example of a secondary message in smaller font</a:t>
            </a:r>
          </a:p>
          <a:p>
            <a:pPr lvl="1"/>
            <a:r>
              <a:rPr lang="en-US"/>
              <a:t>Secondary message number two – same size font</a:t>
            </a:r>
          </a:p>
          <a:p>
            <a:pPr lvl="0"/>
            <a:r>
              <a:rPr lang="en-US"/>
              <a:t>Second heading goes here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9EFEEE3-9D53-96DE-ED50-EDA0F28FE94C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19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82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868" r:id="rId10"/>
    <p:sldLayoutId id="2147483877" r:id="rId11"/>
    <p:sldLayoutId id="2147483878" r:id="rId12"/>
    <p:sldLayoutId id="2147483910" r:id="rId13"/>
    <p:sldLayoutId id="2147483912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i="0" kern="500" spc="-51" baseline="0">
          <a:solidFill>
            <a:schemeClr val="tx1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17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34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51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68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342878" indent="-342878" algn="l" rtl="0" eaLnBrk="1" fontAlgn="base" hangingPunct="1">
        <a:spcBef>
          <a:spcPts val="900"/>
        </a:spcBef>
        <a:spcAft>
          <a:spcPts val="900"/>
        </a:spcAft>
        <a:buClr>
          <a:srgbClr val="0081C0"/>
        </a:buClr>
        <a:buSzPct val="100000"/>
        <a:buFont typeface="Arial" panose="020B0604020202020204" pitchFamily="34" charset="0"/>
        <a:buChar char="•"/>
        <a:tabLst/>
        <a:defRPr sz="2200" b="1" kern="500" spc="31" baseline="0">
          <a:solidFill>
            <a:schemeClr val="tx1"/>
          </a:solidFill>
          <a:latin typeface="+mj-lt"/>
          <a:ea typeface="+mn-ea"/>
          <a:cs typeface="Arial"/>
        </a:defRPr>
      </a:lvl1pPr>
      <a:lvl2pPr marL="517492" indent="-174614" algn="l" rtl="0" eaLnBrk="1" fontAlgn="base" hangingPunct="1">
        <a:spcBef>
          <a:spcPts val="0"/>
        </a:spcBef>
        <a:spcAft>
          <a:spcPts val="400"/>
        </a:spcAft>
        <a:buClr>
          <a:schemeClr val="tx1"/>
        </a:buClr>
        <a:buFont typeface="ArialMT" charset="0"/>
        <a:buChar char="-"/>
        <a:tabLst/>
        <a:defRPr sz="2000" kern="500" spc="-20" baseline="0">
          <a:solidFill>
            <a:schemeClr val="tx1"/>
          </a:solidFill>
          <a:latin typeface="+mj-lt"/>
          <a:cs typeface="Arial"/>
        </a:defRPr>
      </a:lvl2pPr>
      <a:lvl3pPr marL="1149275" indent="-234935" algn="l" rtl="0" eaLnBrk="1" fontAlgn="base" hangingPunct="1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Arial"/>
          <a:cs typeface="Arial"/>
        </a:defRPr>
      </a:lvl3pPr>
      <a:lvl4pPr marL="1606447" indent="-234935" algn="l" rtl="0" eaLnBrk="1" fontAlgn="base" hangingPunct="1">
        <a:spcBef>
          <a:spcPts val="0"/>
        </a:spcBef>
        <a:spcAft>
          <a:spcPts val="600"/>
        </a:spcAft>
        <a:buClr>
          <a:schemeClr val="tx1"/>
        </a:buClr>
        <a:buSzPct val="80000"/>
        <a:buFont typeface="Arial" charset="0"/>
        <a:buChar char="–"/>
        <a:defRPr sz="1600">
          <a:solidFill>
            <a:schemeClr val="tx1"/>
          </a:solidFill>
          <a:latin typeface="Arial"/>
          <a:cs typeface="Arial"/>
        </a:defRPr>
      </a:lvl4pPr>
      <a:lvl5pPr marL="2063616" indent="-234935" algn="l" rtl="0" eaLnBrk="1" fontAlgn="base" hangingPunct="1">
        <a:spcBef>
          <a:spcPts val="0"/>
        </a:spcBef>
        <a:spcAft>
          <a:spcPts val="600"/>
        </a:spcAft>
        <a:buClr>
          <a:srgbClr val="535353"/>
        </a:buClr>
        <a:buFont typeface="Arial" charset="0"/>
        <a:buChar char="-"/>
        <a:defRPr sz="1600">
          <a:solidFill>
            <a:schemeClr val="tx1"/>
          </a:solidFill>
          <a:latin typeface="Arial"/>
          <a:cs typeface="Arial"/>
        </a:defRPr>
      </a:lvl5pPr>
      <a:lvl6pPr marL="2520788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6pPr>
      <a:lvl7pPr marL="2977956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7pPr>
      <a:lvl8pPr marL="3435126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8pPr>
      <a:lvl9pPr marL="3892297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3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06">
          <p15:clr>
            <a:srgbClr val="F26B43"/>
          </p15:clr>
        </p15:guide>
        <p15:guide id="4" pos="5546">
          <p15:clr>
            <a:srgbClr val="F26B43"/>
          </p15:clr>
        </p15:guide>
        <p15:guide id="5" orient="horz" pos="281">
          <p15:clr>
            <a:srgbClr val="F26B43"/>
          </p15:clr>
        </p15:guide>
        <p15:guide id="6" orient="horz" pos="308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package" Target="../embeddings/Microsoft_Excel_Worksheet.xlsx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1CF75-2B91-4585-9976-26EB6708E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PLAN</a:t>
            </a:r>
          </a:p>
        </p:txBody>
      </p:sp>
    </p:spTree>
    <p:extLst>
      <p:ext uri="{BB962C8B-B14F-4D97-AF65-F5344CB8AC3E}">
        <p14:creationId xmlns:p14="http://schemas.microsoft.com/office/powerpoint/2010/main" val="183474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Communication Plan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7F6A188-1F64-5243-ACD9-4F0A6BDC2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944" y="276501"/>
            <a:ext cx="2379146" cy="45227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4F6D5F5-C7AA-BC46-80C4-71F26E4C599D}"/>
              </a:ext>
            </a:extLst>
          </p:cNvPr>
          <p:cNvSpPr/>
          <p:nvPr/>
        </p:nvSpPr>
        <p:spPr>
          <a:xfrm>
            <a:off x="7215391" y="158380"/>
            <a:ext cx="451869" cy="80802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6DD1269F-3968-A444-92CC-8EDD5803A701}"/>
              </a:ext>
            </a:extLst>
          </p:cNvPr>
          <p:cNvSpPr/>
          <p:nvPr/>
        </p:nvSpPr>
        <p:spPr>
          <a:xfrm>
            <a:off x="294940" y="1505695"/>
            <a:ext cx="1852837" cy="45719"/>
          </a:xfrm>
          <a:prstGeom prst="parallelogram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numCol="1" rtlCol="0" anchor="ctr"/>
          <a:lstStyle/>
          <a:p>
            <a:pPr marL="0" marR="0" lvl="0" indent="0" algn="ctr" defTabSz="612502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Helvetica Neue"/>
            </a:endParaRPr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066091E8-1CFB-6E4A-AAFE-BCD414CB249D}"/>
              </a:ext>
            </a:extLst>
          </p:cNvPr>
          <p:cNvSpPr/>
          <p:nvPr/>
        </p:nvSpPr>
        <p:spPr>
          <a:xfrm>
            <a:off x="294938" y="2871516"/>
            <a:ext cx="1852839" cy="45719"/>
          </a:xfrm>
          <a:prstGeom prst="parallelogram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numCol="1" rtlCol="0" anchor="ctr"/>
          <a:lstStyle/>
          <a:p>
            <a:pPr marL="0" marR="0" lvl="0" indent="0" algn="ctr" defTabSz="612502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Helvetica Neue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5DB096-4FAE-C041-8A8C-096711186536}"/>
              </a:ext>
            </a:extLst>
          </p:cNvPr>
          <p:cNvSpPr txBox="1"/>
          <p:nvPr/>
        </p:nvSpPr>
        <p:spPr>
          <a:xfrm>
            <a:off x="294939" y="2580134"/>
            <a:ext cx="3920271" cy="230832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marL="0" marR="0" lvl="0" indent="0" algn="l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WHO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BA7623-6E54-1345-BBE2-F1166AA5A1AA}"/>
              </a:ext>
            </a:extLst>
          </p:cNvPr>
          <p:cNvSpPr txBox="1"/>
          <p:nvPr/>
        </p:nvSpPr>
        <p:spPr>
          <a:xfrm>
            <a:off x="297631" y="1665180"/>
            <a:ext cx="5221426" cy="553998"/>
          </a:xfrm>
          <a:prstGeom prst="rect">
            <a:avLst/>
          </a:prstGeom>
          <a:noFill/>
        </p:spPr>
        <p:txBody>
          <a:bodyPr wrap="square" lIns="68580" tIns="34290" rIns="68580" bIns="34290" numCol="1" rtlCol="0" anchor="t">
            <a:spAutoFit/>
          </a:bodyPr>
          <a:lstStyle/>
          <a:p>
            <a:pPr lvl="0" defTabSz="821531" hangingPunct="0">
              <a:defRPr/>
            </a:pPr>
            <a:r>
              <a:rPr lang="en-US" sz="1050" kern="0" dirty="0">
                <a:solidFill>
                  <a:srgbClr val="000000"/>
                </a:solidFill>
                <a:sym typeface="Helvetica Neue"/>
              </a:rPr>
              <a:t>The Communications Plan includes objectives,  channels and tactics to increase awareness and understanding of the change. Communications are pre-written for end-to-end deployment but require update on key activities and dates</a:t>
            </a:r>
            <a:r>
              <a:rPr lang="en-US" sz="1050" kern="0" dirty="0">
                <a:solidFill>
                  <a:srgbClr val="000000"/>
                </a:solidFill>
                <a:latin typeface="URW DIN" panose="00000500000000000000" pitchFamily="50" charset="0"/>
                <a:sym typeface="Helvetica Neue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F651037-BA90-5F4A-8D33-17265004BE43}"/>
              </a:ext>
            </a:extLst>
          </p:cNvPr>
          <p:cNvSpPr txBox="1"/>
          <p:nvPr/>
        </p:nvSpPr>
        <p:spPr>
          <a:xfrm>
            <a:off x="294938" y="3012033"/>
            <a:ext cx="5957006" cy="392415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lvl="0" defTabSz="821531" hangingPunct="0">
              <a:defRPr/>
            </a:pPr>
            <a:r>
              <a:rPr lang="en-US" sz="1050" kern="0" dirty="0">
                <a:solidFill>
                  <a:srgbClr val="000000"/>
                </a:solidFill>
                <a:sym typeface="Helvetica Neue"/>
              </a:rPr>
              <a:t>Change Management is responsible for plan updates and execution. Information is gathered from the PM and business SME’s/representatives for accuracy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Helvetica Neue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0D89ACC-D300-9540-A0D6-1AB61DB1FCEA}"/>
              </a:ext>
            </a:extLst>
          </p:cNvPr>
          <p:cNvSpPr txBox="1"/>
          <p:nvPr/>
        </p:nvSpPr>
        <p:spPr>
          <a:xfrm>
            <a:off x="207099" y="4197533"/>
            <a:ext cx="7460161" cy="1523494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lvl="0" defTabSz="821531" hangingPunct="0">
              <a:defRPr/>
            </a:pPr>
            <a:r>
              <a:rPr lang="en-US" sz="1050" kern="0" dirty="0">
                <a:solidFill>
                  <a:srgbClr val="000000"/>
                </a:solidFill>
                <a:sym typeface="Helvetica Neue"/>
              </a:rPr>
              <a:t>This documentation and timeline will drive overall awareness. Communications will be administered via email, unless otherwise noted. </a:t>
            </a:r>
          </a:p>
          <a:p>
            <a:pPr lvl="0" defTabSz="821531" hangingPunct="0">
              <a:defRPr/>
            </a:pPr>
            <a:r>
              <a:rPr lang="en-US" sz="1050" kern="0" dirty="0">
                <a:solidFill>
                  <a:srgbClr val="000000"/>
                </a:solidFill>
                <a:sym typeface="Helvetica Neue"/>
              </a:rPr>
              <a:t>Additional research may be required to fully inform audiences of information (best channels and tactics, metrics, etc.).</a:t>
            </a:r>
          </a:p>
          <a:p>
            <a:pPr lvl="0" defTabSz="821531" hangingPunct="0">
              <a:defRPr/>
            </a:pPr>
            <a:endParaRPr lang="en-US" sz="1050" kern="0" dirty="0">
              <a:solidFill>
                <a:srgbClr val="000000"/>
              </a:solidFill>
              <a:sym typeface="Helvetica Neue"/>
            </a:endParaRPr>
          </a:p>
          <a:p>
            <a:pPr defTabSz="821531" hangingPunct="0">
              <a:defRPr/>
            </a:pPr>
            <a:r>
              <a:rPr lang="en-US" sz="1050" kern="0" dirty="0">
                <a:solidFill>
                  <a:srgbClr val="000000"/>
                </a:solidFill>
              </a:rPr>
              <a:t>These templates will be used in creating visibility across various communication channels, that include:</a:t>
            </a:r>
          </a:p>
          <a:p>
            <a:pPr marL="171450" indent="-171450" defTabSz="821531" hangingPunct="0">
              <a:buFont typeface="Arial" panose="020B0604020202020204" pitchFamily="34" charset="0"/>
              <a:buChar char="•"/>
              <a:defRPr/>
            </a:pPr>
            <a:r>
              <a:rPr lang="en-US" sz="1050" kern="0" dirty="0">
                <a:solidFill>
                  <a:srgbClr val="000000"/>
                </a:solidFill>
              </a:rPr>
              <a:t>Targeted detailed emails &amp; Newsletters</a:t>
            </a:r>
          </a:p>
          <a:p>
            <a:pPr marL="171450" indent="-171450" defTabSz="821531" hangingPunct="0">
              <a:buFont typeface="Arial" panose="020B0604020202020204" pitchFamily="34" charset="0"/>
              <a:buChar char="•"/>
              <a:defRPr/>
            </a:pPr>
            <a:r>
              <a:rPr lang="en-US" sz="1050" kern="0" dirty="0">
                <a:solidFill>
                  <a:srgbClr val="000000"/>
                </a:solidFill>
              </a:rPr>
              <a:t>Intranet Sites</a:t>
            </a:r>
          </a:p>
          <a:p>
            <a:pPr marL="171450" indent="-171450" defTabSz="821531" hangingPunct="0">
              <a:buFont typeface="Arial" panose="020B0604020202020204" pitchFamily="34" charset="0"/>
              <a:buChar char="•"/>
              <a:defRPr/>
            </a:pPr>
            <a:r>
              <a:rPr lang="en-US" sz="1050" kern="0" dirty="0">
                <a:solidFill>
                  <a:srgbClr val="000000"/>
                </a:solidFill>
              </a:rPr>
              <a:t>Animation Videos/Executive Recording</a:t>
            </a:r>
          </a:p>
          <a:p>
            <a:pPr marL="171450" indent="-171450" defTabSz="821531" hangingPunct="0">
              <a:buFont typeface="Arial" panose="020B0604020202020204" pitchFamily="34" charset="0"/>
              <a:buChar char="•"/>
              <a:defRPr/>
            </a:pPr>
            <a:r>
              <a:rPr lang="en-US" sz="1050" kern="0" dirty="0">
                <a:solidFill>
                  <a:srgbClr val="000000"/>
                </a:solidFill>
              </a:rPr>
              <a:t>Virtual Meetings</a:t>
            </a:r>
            <a:endParaRPr lang="en-US" sz="1050" kern="0" dirty="0">
              <a:solidFill>
                <a:srgbClr val="000000"/>
              </a:solidFill>
              <a:sym typeface="Helvetica Neue"/>
            </a:endParaRPr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73AF6899-2A57-234F-B5E9-A2A78C02F332}"/>
              </a:ext>
            </a:extLst>
          </p:cNvPr>
          <p:cNvSpPr/>
          <p:nvPr/>
        </p:nvSpPr>
        <p:spPr>
          <a:xfrm>
            <a:off x="294938" y="3984232"/>
            <a:ext cx="1852839" cy="45719"/>
          </a:xfrm>
          <a:prstGeom prst="parallelogram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numCol="1" rtlCol="0" anchor="ctr"/>
          <a:lstStyle/>
          <a:p>
            <a:pPr marL="0" marR="0" lvl="0" indent="0" algn="ctr" defTabSz="612502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Helvetica Neue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A0ADF38-FC2A-6047-86CE-4B2845E9EADD}"/>
              </a:ext>
            </a:extLst>
          </p:cNvPr>
          <p:cNvSpPr txBox="1"/>
          <p:nvPr/>
        </p:nvSpPr>
        <p:spPr>
          <a:xfrm>
            <a:off x="294938" y="3729995"/>
            <a:ext cx="3920271" cy="230832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marL="0" marR="0" lvl="0" indent="0" algn="l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HOW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F06327-A659-BB42-87F4-955480F63DD6}"/>
              </a:ext>
            </a:extLst>
          </p:cNvPr>
          <p:cNvSpPr txBox="1"/>
          <p:nvPr/>
        </p:nvSpPr>
        <p:spPr>
          <a:xfrm>
            <a:off x="294938" y="1212504"/>
            <a:ext cx="3920271" cy="230832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marL="0" marR="0" lvl="0" indent="0" algn="l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WHAT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6D562CC-47EF-0899-91D8-0BBCAA8EAF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207873"/>
              </p:ext>
            </p:extLst>
          </p:nvPr>
        </p:nvGraphicFramePr>
        <p:xfrm>
          <a:off x="9244029" y="3729995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4" imgW="965200" imgH="609600" progId="Excel.Sheet.12">
                  <p:embed/>
                </p:oleObj>
              </mc:Choice>
              <mc:Fallback>
                <p:oleObj name="Worksheet" showAsIcon="1" r:id="rId4" imgW="965200" imgH="6096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244029" y="3729995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F1F1A08-4E2A-1C7A-FF14-E80AC5995A01}"/>
              </a:ext>
            </a:extLst>
          </p:cNvPr>
          <p:cNvSpPr txBox="1"/>
          <p:nvPr/>
        </p:nvSpPr>
        <p:spPr>
          <a:xfrm>
            <a:off x="7884974" y="3059668"/>
            <a:ext cx="3414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Communication Plan Example</a:t>
            </a:r>
          </a:p>
        </p:txBody>
      </p:sp>
    </p:spTree>
    <p:extLst>
      <p:ext uri="{BB962C8B-B14F-4D97-AF65-F5344CB8AC3E}">
        <p14:creationId xmlns:p14="http://schemas.microsoft.com/office/powerpoint/2010/main" val="269667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6D9337-1191-4283-A19A-367FA492E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Messaging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E3F6BA-356F-4FFB-881E-23314E82902E}"/>
              </a:ext>
            </a:extLst>
          </p:cNvPr>
          <p:cNvSpPr txBox="1"/>
          <p:nvPr/>
        </p:nvSpPr>
        <p:spPr>
          <a:xfrm>
            <a:off x="483080" y="928777"/>
            <a:ext cx="1112519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en-US" sz="2000" dirty="0">
                <a:solidFill>
                  <a:srgbClr val="00253C"/>
                </a:solidFill>
                <a:cs typeface="Arial"/>
              </a:rPr>
              <a:t>What are the key messages, regardless of the group?</a:t>
            </a:r>
            <a:endParaRPr lang="en-US" sz="2000" b="1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06F229-AD0F-4285-8840-EEC57BAFAD07}"/>
              </a:ext>
            </a:extLst>
          </p:cNvPr>
          <p:cNvSpPr/>
          <p:nvPr/>
        </p:nvSpPr>
        <p:spPr>
          <a:xfrm>
            <a:off x="592348" y="1375914"/>
            <a:ext cx="3243532" cy="384738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A9B2C1-B323-4056-B14D-945D46A08280}"/>
              </a:ext>
            </a:extLst>
          </p:cNvPr>
          <p:cNvSpPr txBox="1"/>
          <p:nvPr/>
        </p:nvSpPr>
        <p:spPr>
          <a:xfrm>
            <a:off x="632605" y="1419254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/>
              <a:t>What is changing?</a:t>
            </a:r>
            <a:endParaRPr lang="en-US" sz="1100" dirty="0"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090759-A68E-404F-9133-73D29E31A96C}"/>
              </a:ext>
            </a:extLst>
          </p:cNvPr>
          <p:cNvSpPr/>
          <p:nvPr/>
        </p:nvSpPr>
        <p:spPr>
          <a:xfrm>
            <a:off x="4416725" y="1375913"/>
            <a:ext cx="3243532" cy="384738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4319CC-8E38-4464-BE80-68FE4BEBAE55}"/>
              </a:ext>
            </a:extLst>
          </p:cNvPr>
          <p:cNvSpPr/>
          <p:nvPr/>
        </p:nvSpPr>
        <p:spPr>
          <a:xfrm>
            <a:off x="8068574" y="1375914"/>
            <a:ext cx="3243532" cy="384738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5303F7-F062-46A0-A807-CAD4FF1AC2DF}"/>
              </a:ext>
            </a:extLst>
          </p:cNvPr>
          <p:cNvSpPr/>
          <p:nvPr/>
        </p:nvSpPr>
        <p:spPr>
          <a:xfrm>
            <a:off x="592348" y="5602856"/>
            <a:ext cx="10719758" cy="58372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C68B09-BCF8-4EC0-AC1F-D3D5E4E665FF}"/>
              </a:ext>
            </a:extLst>
          </p:cNvPr>
          <p:cNvSpPr txBox="1"/>
          <p:nvPr/>
        </p:nvSpPr>
        <p:spPr>
          <a:xfrm>
            <a:off x="713116" y="5658928"/>
            <a:ext cx="592717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cs typeface="Arial"/>
              </a:rPr>
              <a:t>What is the project timing? What else important people should know?</a:t>
            </a:r>
            <a:endParaRPr lang="en-US" sz="1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E06116-3BD3-498F-AD32-03F0C3E2446A}"/>
              </a:ext>
            </a:extLst>
          </p:cNvPr>
          <p:cNvSpPr txBox="1"/>
          <p:nvPr/>
        </p:nvSpPr>
        <p:spPr>
          <a:xfrm>
            <a:off x="8160589" y="1374476"/>
            <a:ext cx="3102633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/>
              <a:t>SUPPORT SYSTEM/</a:t>
            </a:r>
            <a:endParaRPr lang="en-US" sz="1100"/>
          </a:p>
          <a:p>
            <a:r>
              <a:rPr lang="en-US" sz="1100" b="1"/>
              <a:t>PROCESS/CONTACTT</a:t>
            </a:r>
            <a:endParaRPr lang="en-US" sz="1100"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E96704-CA11-4E1F-811D-A1E05343EC0D}"/>
              </a:ext>
            </a:extLst>
          </p:cNvPr>
          <p:cNvSpPr txBox="1"/>
          <p:nvPr/>
        </p:nvSpPr>
        <p:spPr>
          <a:xfrm>
            <a:off x="4479985" y="1475117"/>
            <a:ext cx="2743200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/>
              <a:t>Why are we changing? What are the benefits? To the Business? To clients?</a:t>
            </a:r>
            <a:r>
              <a:rPr lang="en-US" sz="1100" dirty="0"/>
              <a:t>​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6BC310-9ABD-8B45-A9C3-DDCDC4DA3093}"/>
              </a:ext>
            </a:extLst>
          </p:cNvPr>
          <p:cNvSpPr/>
          <p:nvPr/>
        </p:nvSpPr>
        <p:spPr>
          <a:xfrm>
            <a:off x="4479985" y="2136214"/>
            <a:ext cx="235213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TBD</a:t>
            </a:r>
            <a:endParaRPr lang="en-US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74342E-1957-EF43-AD81-BDA8D8F79BE7}"/>
              </a:ext>
            </a:extLst>
          </p:cNvPr>
          <p:cNvSpPr/>
          <p:nvPr/>
        </p:nvSpPr>
        <p:spPr>
          <a:xfrm>
            <a:off x="8068574" y="2139109"/>
            <a:ext cx="235213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TBD</a:t>
            </a:r>
            <a:endParaRPr lang="en-US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A2BCC3-9A99-214F-99DD-2B0A222830E9}"/>
              </a:ext>
            </a:extLst>
          </p:cNvPr>
          <p:cNvSpPr/>
          <p:nvPr/>
        </p:nvSpPr>
        <p:spPr>
          <a:xfrm>
            <a:off x="793629" y="5902974"/>
            <a:ext cx="1046959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TBD</a:t>
            </a:r>
            <a:endParaRPr lang="en-US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2293A3-85B4-DF3D-F2A3-6C2FBD93BAD7}"/>
              </a:ext>
            </a:extLst>
          </p:cNvPr>
          <p:cNvSpPr/>
          <p:nvPr/>
        </p:nvSpPr>
        <p:spPr>
          <a:xfrm>
            <a:off x="618226" y="2060425"/>
            <a:ext cx="235213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TBD</a:t>
            </a:r>
            <a:endParaRPr lang="en-US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70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4473C2F-89F1-D49F-0816-23A3B94E42B5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650134475"/>
              </p:ext>
            </p:extLst>
          </p:nvPr>
        </p:nvGraphicFramePr>
        <p:xfrm>
          <a:off x="436563" y="1090613"/>
          <a:ext cx="10558008" cy="2225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19336">
                  <a:extLst>
                    <a:ext uri="{9D8B030D-6E8A-4147-A177-3AD203B41FA5}">
                      <a16:colId xmlns:a16="http://schemas.microsoft.com/office/drawing/2014/main" val="3237545888"/>
                    </a:ext>
                  </a:extLst>
                </a:gridCol>
                <a:gridCol w="3519336">
                  <a:extLst>
                    <a:ext uri="{9D8B030D-6E8A-4147-A177-3AD203B41FA5}">
                      <a16:colId xmlns:a16="http://schemas.microsoft.com/office/drawing/2014/main" val="1285066875"/>
                    </a:ext>
                  </a:extLst>
                </a:gridCol>
                <a:gridCol w="3519336">
                  <a:extLst>
                    <a:ext uri="{9D8B030D-6E8A-4147-A177-3AD203B41FA5}">
                      <a16:colId xmlns:a16="http://schemas.microsoft.com/office/drawing/2014/main" val="489087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Gap in Understanding?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What will they need to know?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14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44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738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61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47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9500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0E652AD-091B-FF78-60B1-3658F6B86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by Audience</a:t>
            </a:r>
          </a:p>
        </p:txBody>
      </p:sp>
    </p:spTree>
    <p:extLst>
      <p:ext uri="{BB962C8B-B14F-4D97-AF65-F5344CB8AC3E}">
        <p14:creationId xmlns:p14="http://schemas.microsoft.com/office/powerpoint/2010/main" val="3751601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3136E2-625C-4FA8-B903-1CB19DBB0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Project Communication Pre-distribution Sign-off Matrix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E958DBE-B2E8-4E31-A53B-27E0DC636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955524"/>
              </p:ext>
            </p:extLst>
          </p:nvPr>
        </p:nvGraphicFramePr>
        <p:xfrm>
          <a:off x="334984" y="1263420"/>
          <a:ext cx="11780825" cy="4867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404">
                  <a:extLst>
                    <a:ext uri="{9D8B030D-6E8A-4147-A177-3AD203B41FA5}">
                      <a16:colId xmlns:a16="http://schemas.microsoft.com/office/drawing/2014/main" val="338944130"/>
                    </a:ext>
                  </a:extLst>
                </a:gridCol>
                <a:gridCol w="1410509">
                  <a:extLst>
                    <a:ext uri="{9D8B030D-6E8A-4147-A177-3AD203B41FA5}">
                      <a16:colId xmlns:a16="http://schemas.microsoft.com/office/drawing/2014/main" val="958874382"/>
                    </a:ext>
                  </a:extLst>
                </a:gridCol>
                <a:gridCol w="1223893">
                  <a:extLst>
                    <a:ext uri="{9D8B030D-6E8A-4147-A177-3AD203B41FA5}">
                      <a16:colId xmlns:a16="http://schemas.microsoft.com/office/drawing/2014/main" val="4039047125"/>
                    </a:ext>
                  </a:extLst>
                </a:gridCol>
                <a:gridCol w="1472604">
                  <a:extLst>
                    <a:ext uri="{9D8B030D-6E8A-4147-A177-3AD203B41FA5}">
                      <a16:colId xmlns:a16="http://schemas.microsoft.com/office/drawing/2014/main" val="3109489555"/>
                    </a:ext>
                  </a:extLst>
                </a:gridCol>
                <a:gridCol w="1472604">
                  <a:extLst>
                    <a:ext uri="{9D8B030D-6E8A-4147-A177-3AD203B41FA5}">
                      <a16:colId xmlns:a16="http://schemas.microsoft.com/office/drawing/2014/main" val="3850558702"/>
                    </a:ext>
                  </a:extLst>
                </a:gridCol>
                <a:gridCol w="1472604">
                  <a:extLst>
                    <a:ext uri="{9D8B030D-6E8A-4147-A177-3AD203B41FA5}">
                      <a16:colId xmlns:a16="http://schemas.microsoft.com/office/drawing/2014/main" val="3764356036"/>
                    </a:ext>
                  </a:extLst>
                </a:gridCol>
                <a:gridCol w="1329446">
                  <a:extLst>
                    <a:ext uri="{9D8B030D-6E8A-4147-A177-3AD203B41FA5}">
                      <a16:colId xmlns:a16="http://schemas.microsoft.com/office/drawing/2014/main" val="727237023"/>
                    </a:ext>
                  </a:extLst>
                </a:gridCol>
                <a:gridCol w="1615761">
                  <a:extLst>
                    <a:ext uri="{9D8B030D-6E8A-4147-A177-3AD203B41FA5}">
                      <a16:colId xmlns:a16="http://schemas.microsoft.com/office/drawing/2014/main" val="857857837"/>
                    </a:ext>
                  </a:extLst>
                </a:gridCol>
              </a:tblGrid>
              <a:tr h="729574">
                <a:tc>
                  <a:txBody>
                    <a:bodyPr/>
                    <a:lstStyle/>
                    <a:p>
                      <a:pPr fontAlgn="ctr"/>
                      <a:endParaRPr lang="en-US" sz="1050" dirty="0">
                        <a:effectLst/>
                      </a:endParaRPr>
                    </a:p>
                  </a:txBody>
                  <a:tcPr marL="180975" marR="180975" marT="95250" marB="9525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</a:rPr>
                        <a:t>Executive-level Communication</a:t>
                      </a:r>
                    </a:p>
                  </a:txBody>
                  <a:tcPr marL="95250" marR="95250" marT="95250" marB="9525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</a:rPr>
                        <a:t>External Stakeholder Communication</a:t>
                      </a:r>
                    </a:p>
                  </a:txBody>
                  <a:tcPr marL="95250" marR="95250" marT="95250" marB="9525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</a:rPr>
                        <a:t>Project team Communication</a:t>
                      </a:r>
                    </a:p>
                  </a:txBody>
                  <a:tcPr marL="95250" marR="95250" marT="95250" marB="9525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</a:rPr>
                        <a:t>General Communication</a:t>
                      </a:r>
                    </a:p>
                  </a:txBody>
                  <a:tcPr marL="95250" marR="95250" marT="95250" marB="9525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</a:rPr>
                        <a:t>Targeted Communication</a:t>
                      </a:r>
                    </a:p>
                  </a:txBody>
                  <a:tcPr marL="95250" marR="95250" marT="95250" marB="9525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</a:rPr>
                        <a:t>Training and Testing  Communication</a:t>
                      </a:r>
                    </a:p>
                  </a:txBody>
                  <a:tcPr marL="95250" marR="95250" marT="95250" marB="9525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</a:rPr>
                        <a:t>Deployment and Post-Go Live  Communication</a:t>
                      </a:r>
                    </a:p>
                  </a:txBody>
                  <a:tcPr marL="95250" marR="95250" marT="95250" marB="9525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808523"/>
                  </a:ext>
                </a:extLst>
              </a:tr>
              <a:tr h="895350">
                <a:tc>
                  <a:txBody>
                    <a:bodyPr/>
                    <a:lstStyle/>
                    <a:p>
                      <a:pPr marL="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</a:rPr>
                        <a:t>Example </a:t>
                      </a:r>
                    </a:p>
                    <a:p>
                      <a:pPr marL="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</a:rPr>
                        <a:t>Communications</a:t>
                      </a: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>
                    <a:pattFill prst="pct20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indent="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kern="1200" dirty="0">
                          <a:effectLst/>
                        </a:rPr>
                        <a:t>Status update to C-level/VPs &amp; Above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>
                    <a:pattFill prst="pct20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indent="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kern="1200" dirty="0">
                          <a:effectLst/>
                        </a:rPr>
                        <a:t>Demos with Business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>
                    <a:pattFill prst="pct20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indent="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kern="1200" dirty="0">
                          <a:effectLst/>
                        </a:rPr>
                        <a:t>Formal launch with Project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>
                    <a:pattFill prst="pct20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indent="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kern="1200" dirty="0">
                          <a:effectLst/>
                        </a:rPr>
                        <a:t>Status update to Weekly Standup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>
                    <a:pattFill prst="pct20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indent="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kern="1200" dirty="0">
                          <a:effectLst/>
                        </a:rPr>
                        <a:t>Role changes with resource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>
                    <a:pattFill prst="pct20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indent="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kern="1200" dirty="0">
                          <a:effectLst/>
                        </a:rPr>
                        <a:t>Schedule for Training &amp; UAT Testing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>
                    <a:pattFill prst="pct20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indent="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kern="1200" dirty="0">
                          <a:effectLst/>
                        </a:rPr>
                        <a:t>New touch point awareness/routine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>
                    <a:pattFill prst="pct20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844875917"/>
                  </a:ext>
                </a:extLst>
              </a:tr>
              <a:tr h="55123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</a:rPr>
                        <a:t>Exec Sponsor</a:t>
                      </a:r>
                    </a:p>
                  </a:txBody>
                  <a:tcPr marL="180975" marR="180975" marT="95250" marB="9525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Approve Distribute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Inform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Inform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Inform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As needed</a:t>
                      </a:r>
                    </a:p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Distribute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dirty="0">
                        <a:effectLst/>
                      </a:endParaRP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As Needed</a:t>
                      </a:r>
                    </a:p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Distribute</a:t>
                      </a:r>
                    </a:p>
                  </a:txBody>
                  <a:tcPr marL="180975" marR="180975" marT="95250" marB="95250" anchor="ctr"/>
                </a:tc>
                <a:extLst>
                  <a:ext uri="{0D108BD9-81ED-4DB2-BD59-A6C34878D82A}">
                    <a16:rowId xmlns:a16="http://schemas.microsoft.com/office/drawing/2014/main" val="2207516679"/>
                  </a:ext>
                </a:extLst>
              </a:tr>
              <a:tr h="55123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</a:rPr>
                        <a:t>Project Manager</a:t>
                      </a:r>
                    </a:p>
                  </a:txBody>
                  <a:tcPr marL="180975" marR="180975" marT="95250" marB="9525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Approve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Contribute</a:t>
                      </a:r>
                    </a:p>
                    <a:p>
                      <a:pPr marL="114300" lv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Distribute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Contribute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Approve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dirty="0">
                          <a:effectLst/>
                        </a:rPr>
                        <a:t>Approve</a:t>
                      </a:r>
                    </a:p>
                    <a:p>
                      <a:pPr lvl="0" algn="l">
                        <a:buNone/>
                      </a:pPr>
                      <a:r>
                        <a:rPr lang="en-US" sz="1050" dirty="0">
                          <a:effectLst/>
                        </a:rPr>
                        <a:t>Distribute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dirty="0">
                          <a:effectLst/>
                        </a:rPr>
                        <a:t>Approve</a:t>
                      </a:r>
                    </a:p>
                    <a:p>
                      <a:pPr lvl="0" algn="l">
                        <a:buNone/>
                      </a:pPr>
                      <a:r>
                        <a:rPr lang="en-US" sz="1050" dirty="0">
                          <a:effectLst/>
                        </a:rPr>
                        <a:t>Distribute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050" kern="1200" noProof="0" dirty="0">
                          <a:effectLst/>
                        </a:rPr>
                        <a:t>Approve</a:t>
                      </a:r>
                    </a:p>
                    <a:p>
                      <a:pPr lvl="0" algn="l">
                        <a:buNone/>
                      </a:pPr>
                      <a:r>
                        <a:rPr lang="en-US" sz="1050" kern="1200" noProof="0" dirty="0">
                          <a:effectLst/>
                        </a:rPr>
                        <a:t>Distribute</a:t>
                      </a:r>
                      <a:endParaRPr lang="en-US" sz="105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/>
                </a:tc>
                <a:extLst>
                  <a:ext uri="{0D108BD9-81ED-4DB2-BD59-A6C34878D82A}">
                    <a16:rowId xmlns:a16="http://schemas.microsoft.com/office/drawing/2014/main" val="1696265536"/>
                  </a:ext>
                </a:extLst>
              </a:tr>
              <a:tr h="72957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</a:rPr>
                        <a:t>Change </a:t>
                      </a:r>
                      <a:r>
                        <a:rPr lang="en-US" sz="1050" dirty="0" err="1">
                          <a:solidFill>
                            <a:schemeClr val="bg1"/>
                          </a:solidFill>
                          <a:effectLst/>
                        </a:rPr>
                        <a:t>Mgmt</a:t>
                      </a:r>
                      <a:endParaRPr lang="en-US" sz="10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80975" marR="180975" marT="95250" marB="9525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Draft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Contribute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Review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Draft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Review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Draft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Contribute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Review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Draft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Review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Draft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Review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Draft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Review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Draft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Review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/>
                </a:tc>
                <a:extLst>
                  <a:ext uri="{0D108BD9-81ED-4DB2-BD59-A6C34878D82A}">
                    <a16:rowId xmlns:a16="http://schemas.microsoft.com/office/drawing/2014/main" val="2246073516"/>
                  </a:ext>
                </a:extLst>
              </a:tr>
              <a:tr h="72957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</a:rPr>
                        <a:t>Corporate Communication</a:t>
                      </a:r>
                    </a:p>
                  </a:txBody>
                  <a:tcPr marL="180975" marR="180975" marT="95250" marB="9525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Draft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Contribute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Review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Draft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Review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Inform</a:t>
                      </a: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Draft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Review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Inform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Draft</a:t>
                      </a:r>
                    </a:p>
                    <a:p>
                      <a:pPr marL="114300" algn="l" defTabSz="914341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effectLst/>
                        </a:rPr>
                        <a:t>Review</a:t>
                      </a:r>
                    </a:p>
                  </a:txBody>
                  <a:tcPr marL="180975" marR="180975" marT="95250" marB="95250" anchor="ctr"/>
                </a:tc>
                <a:extLst>
                  <a:ext uri="{0D108BD9-81ED-4DB2-BD59-A6C34878D82A}">
                    <a16:rowId xmlns:a16="http://schemas.microsoft.com/office/drawing/2014/main" val="4057272114"/>
                  </a:ext>
                </a:extLst>
              </a:tr>
              <a:tr h="680936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</a:rPr>
                        <a:t>Core Team  &amp; SMES</a:t>
                      </a:r>
                    </a:p>
                  </a:txBody>
                  <a:tcPr marL="180975" marR="180975" marT="95250" marB="9525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Review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</a:endParaRPr>
                    </a:p>
                    <a:p>
                      <a:pPr marL="114300" lv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Contribute</a:t>
                      </a:r>
                    </a:p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</a:endParaRP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Contribute</a:t>
                      </a:r>
                    </a:p>
                    <a:p>
                      <a:pPr marL="114300" lv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Distribute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Contribute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Contribute</a:t>
                      </a:r>
                    </a:p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Approve 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Contribute</a:t>
                      </a:r>
                    </a:p>
                  </a:txBody>
                  <a:tcPr marL="180975" marR="180975" marT="95250" marB="95250" anchor="ctr"/>
                </a:tc>
                <a:tc>
                  <a:txBody>
                    <a:bodyPr/>
                    <a:lstStyle/>
                    <a:p>
                      <a:pPr marL="1143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Contribute</a:t>
                      </a:r>
                    </a:p>
                  </a:txBody>
                  <a:tcPr marL="180975" marR="180975" marT="95250" marB="95250" anchor="ctr"/>
                </a:tc>
                <a:extLst>
                  <a:ext uri="{0D108BD9-81ED-4DB2-BD59-A6C34878D82A}">
                    <a16:rowId xmlns:a16="http://schemas.microsoft.com/office/drawing/2014/main" val="1007876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87707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GENUMBER" val="1"/>
  <p:tag name="TEXTBOX" val="Text"/>
  <p:tag name="ARTICULATE_PROJECT_OPEN" val="0"/>
  <p:tag name="ARTICULATE_SLIDE_COUNT" val="20"/>
</p:tagLst>
</file>

<file path=ppt/theme/theme1.xml><?xml version="1.0" encoding="utf-8"?>
<a:theme xmlns:a="http://schemas.openxmlformats.org/drawingml/2006/main" name="3_Illumina_Template_Forensics_CONFIDENTIAL">
  <a:themeElements>
    <a:clrScheme name="DCP Colors">
      <a:dk1>
        <a:srgbClr val="1A1818"/>
      </a:dk1>
      <a:lt1>
        <a:srgbClr val="FFFFFF"/>
      </a:lt1>
      <a:dk2>
        <a:srgbClr val="616161"/>
      </a:dk2>
      <a:lt2>
        <a:srgbClr val="BBBBBB"/>
      </a:lt2>
      <a:accent1>
        <a:srgbClr val="FFB341"/>
      </a:accent1>
      <a:accent2>
        <a:srgbClr val="885087"/>
      </a:accent2>
      <a:accent3>
        <a:srgbClr val="3E7EBE"/>
      </a:accent3>
      <a:accent4>
        <a:srgbClr val="81AF45"/>
      </a:accent4>
      <a:accent5>
        <a:srgbClr val="C5246E"/>
      </a:accent5>
      <a:accent6>
        <a:srgbClr val="2EB9C0"/>
      </a:accent6>
      <a:hlink>
        <a:srgbClr val="4B9BEC"/>
      </a:hlink>
      <a:folHlink>
        <a:srgbClr val="326CA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>
        <a:ln>
          <a:solidFill>
            <a:schemeClr val="tx2"/>
          </a:solidFill>
          <a:headEnd type="none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Illumina Colors">
        <a:dk1>
          <a:srgbClr val="4D4D4F"/>
        </a:dk1>
        <a:lt1>
          <a:srgbClr val="FFFFFF"/>
        </a:lt1>
        <a:dk2>
          <a:srgbClr val="4D4D4F"/>
        </a:dk2>
        <a:lt2>
          <a:srgbClr val="BBBBBB"/>
        </a:lt2>
        <a:accent1>
          <a:srgbClr val="AD73AC"/>
        </a:accent1>
        <a:accent2>
          <a:srgbClr val="7CA8D4"/>
        </a:accent2>
        <a:accent3>
          <a:srgbClr val="B9C980"/>
        </a:accent3>
        <a:accent4>
          <a:srgbClr val="D04C4F"/>
        </a:accent4>
        <a:accent5>
          <a:srgbClr val="D3BCD2"/>
        </a:accent5>
        <a:accent6>
          <a:srgbClr val="A9C1D9"/>
        </a:accent6>
        <a:hlink>
          <a:srgbClr val="B9C980"/>
        </a:hlink>
        <a:folHlink>
          <a:srgbClr val="7CA8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lumina Colors">
        <a:dk1>
          <a:srgbClr val="4D4D4F"/>
        </a:dk1>
        <a:lt1>
          <a:srgbClr val="FFFFFF"/>
        </a:lt1>
        <a:dk2>
          <a:srgbClr val="4D4D4F"/>
        </a:dk2>
        <a:lt2>
          <a:srgbClr val="BBBBBB"/>
        </a:lt2>
        <a:accent1>
          <a:srgbClr val="AD73AC"/>
        </a:accent1>
        <a:accent2>
          <a:srgbClr val="7CA8D4"/>
        </a:accent2>
        <a:accent3>
          <a:srgbClr val="B9C980"/>
        </a:accent3>
        <a:accent4>
          <a:srgbClr val="D04C4F"/>
        </a:accent4>
        <a:accent5>
          <a:srgbClr val="D3BCD2"/>
        </a:accent5>
        <a:accent6>
          <a:srgbClr val="A9C1D9"/>
        </a:accent6>
        <a:hlink>
          <a:srgbClr val="B9C980"/>
        </a:hlink>
        <a:folHlink>
          <a:srgbClr val="7CA8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llumina_Template_Corporate_INTERNAL_WIDE [Read-Only]" id="{7D620918-372C-4E84-8BEB-AE57616EF99B}" vid="{864B5FC3-A614-4998-B45E-8160E2E7D5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D37CA9C0D1194D90B478B6F6277E2B" ma:contentTypeVersion="10" ma:contentTypeDescription="Create a new document." ma:contentTypeScope="" ma:versionID="8c268b238180180661fa2cc40bd8e518">
  <xsd:schema xmlns:xsd="http://www.w3.org/2001/XMLSchema" xmlns:xs="http://www.w3.org/2001/XMLSchema" xmlns:p="http://schemas.microsoft.com/office/2006/metadata/properties" xmlns:ns2="2f672d84-604b-4e28-a93b-f1aaed252877" xmlns:ns3="590527db-7cac-486e-957a-ae16b5a384c5" targetNamespace="http://schemas.microsoft.com/office/2006/metadata/properties" ma:root="true" ma:fieldsID="d52745c9f9ef7b0e2865bc07b09435c5" ns2:_="" ns3:_="">
    <xsd:import namespace="2f672d84-604b-4e28-a93b-f1aaed252877"/>
    <xsd:import namespace="590527db-7cac-486e-957a-ae16b5a384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672d84-604b-4e28-a93b-f1aaed2528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0527db-7cac-486e-957a-ae16b5a384c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6200D5-B0A5-49EB-8A25-385244E9225A}">
  <ds:schemaRefs>
    <ds:schemaRef ds:uri="2f672d84-604b-4e28-a93b-f1aaed252877"/>
    <ds:schemaRef ds:uri="590527db-7cac-486e-957a-ae16b5a384c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8934199-67F3-4765-A32F-7AEDCCE75745}">
  <ds:schemaRefs>
    <ds:schemaRef ds:uri="2f672d84-604b-4e28-a93b-f1aaed252877"/>
    <ds:schemaRef ds:uri="590527db-7cac-486e-957a-ae16b5a384c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660D645-BE86-4210-9AC9-E3326D2F47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346</Words>
  <Application>Microsoft Macintosh PowerPoint</Application>
  <PresentationFormat>Widescreen</PresentationFormat>
  <Paragraphs>112</Paragraphs>
  <Slides>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Arial Black</vt:lpstr>
      <vt:lpstr>ArialMT</vt:lpstr>
      <vt:lpstr>Calibri</vt:lpstr>
      <vt:lpstr>Courier New</vt:lpstr>
      <vt:lpstr>Symbol</vt:lpstr>
      <vt:lpstr>URW DIN</vt:lpstr>
      <vt:lpstr>Wingdings</vt:lpstr>
      <vt:lpstr>3_Illumina_Template_Forensics_CONFIDENTIAL</vt:lpstr>
      <vt:lpstr>Microsoft Excel Worksheet</vt:lpstr>
      <vt:lpstr>COMMUNICATION PLAN</vt:lpstr>
      <vt:lpstr>Communication Plan</vt:lpstr>
      <vt:lpstr>Key Messaging</vt:lpstr>
      <vt:lpstr>Communication by Audience</vt:lpstr>
      <vt:lpstr>Project Communication Pre-distribution Sign-off Matrix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Arora, Puneet</dc:creator>
  <cp:lastModifiedBy>Ian Brooks</cp:lastModifiedBy>
  <cp:revision>11</cp:revision>
  <dcterms:created xsi:type="dcterms:W3CDTF">2017-04-17T06:01:51Z</dcterms:created>
  <dcterms:modified xsi:type="dcterms:W3CDTF">2023-03-27T01:20:25Z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1F334392-A16C-47C5-A80B-1067F37BE2DE</vt:lpwstr>
  </property>
  <property fmtid="{D5CDD505-2E9C-101B-9397-08002B2CF9AE}" pid="3" name="ArticulatePath">
    <vt:lpwstr>Change Champion R2_ Session 1 v0.2</vt:lpwstr>
  </property>
  <property fmtid="{D5CDD505-2E9C-101B-9397-08002B2CF9AE}" pid="4" name="_NewReviewCycle">
    <vt:lpwstr/>
  </property>
  <property fmtid="{D5CDD505-2E9C-101B-9397-08002B2CF9AE}" pid="5" name="ContentTypeId">
    <vt:lpwstr>0x0101008ED37CA9C0D1194D90B478B6F6277E2B</vt:lpwstr>
  </property>
</Properties>
</file>